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4" r:id="rId3"/>
    <p:sldId id="322" r:id="rId4"/>
  </p:sldIdLst>
  <p:sldSz cx="20104100" cy="117284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0">
          <p15:clr>
            <a:srgbClr val="A4A3A4"/>
          </p15:clr>
        </p15:guide>
        <p15:guide id="2" orient="horz" pos="6718">
          <p15:clr>
            <a:srgbClr val="A4A3A4"/>
          </p15:clr>
        </p15:guide>
        <p15:guide id="3" pos="2156">
          <p15:clr>
            <a:srgbClr val="A4A3A4"/>
          </p15:clr>
        </p15:guide>
        <p15:guide id="4" pos="11036">
          <p15:clr>
            <a:srgbClr val="A4A3A4"/>
          </p15:clr>
        </p15:guide>
        <p15:guide id="5" pos="6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318E35-E566-402E-9967-5493812F91E6}" v="6891" dt="2024-05-04T11:52:44.094"/>
    <p1510:client id="{9CEE9527-7E7E-4A3D-A868-53558A8D97E8}" v="1" dt="2024-05-04T11:54:39.3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74"/>
    <p:restoredTop sz="94694"/>
  </p:normalViewPr>
  <p:slideViewPr>
    <p:cSldViewPr snapToGrid="0">
      <p:cViewPr varScale="1">
        <p:scale>
          <a:sx n="42" d="100"/>
          <a:sy n="42" d="100"/>
        </p:scale>
        <p:origin x="828" y="72"/>
      </p:cViewPr>
      <p:guideLst>
        <p:guide orient="horz" pos="2830"/>
        <p:guide orient="horz" pos="6718"/>
        <p:guide pos="2156"/>
        <p:guide pos="11036"/>
        <p:guide pos="6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635819"/>
            <a:ext cx="17088486" cy="24629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567932"/>
            <a:ext cx="14072870" cy="2932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97543"/>
            <a:ext cx="8745284" cy="7740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97543"/>
            <a:ext cx="8745284" cy="7740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00"/>
            <a:ext cx="20102134" cy="11727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69138"/>
            <a:ext cx="18093690" cy="1876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97543"/>
            <a:ext cx="18093690" cy="7740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907459"/>
            <a:ext cx="6433312" cy="5864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907459"/>
            <a:ext cx="4623943" cy="5864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907459"/>
            <a:ext cx="4623943" cy="5864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849" y="193063"/>
            <a:ext cx="1640534" cy="2088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966" y="11458519"/>
            <a:ext cx="20104100" cy="268605"/>
          </a:xfrm>
          <a:custGeom>
            <a:avLst/>
            <a:gdLst/>
            <a:ahLst/>
            <a:cxnLst/>
            <a:rect l="l" t="t" r="r" b="b"/>
            <a:pathLst>
              <a:path w="20104100" h="268604">
                <a:moveTo>
                  <a:pt x="0" y="0"/>
                </a:moveTo>
                <a:lnTo>
                  <a:pt x="20104102" y="0"/>
                </a:lnTo>
                <a:lnTo>
                  <a:pt x="20104102" y="268201"/>
                </a:lnTo>
                <a:lnTo>
                  <a:pt x="0" y="268201"/>
                </a:lnTo>
                <a:lnTo>
                  <a:pt x="0" y="0"/>
                </a:lnTo>
                <a:close/>
              </a:path>
            </a:pathLst>
          </a:custGeom>
          <a:solidFill>
            <a:srgbClr val="0073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96880" y="2640237"/>
            <a:ext cx="0" cy="6449060"/>
          </a:xfrm>
          <a:custGeom>
            <a:avLst/>
            <a:gdLst/>
            <a:ahLst/>
            <a:cxnLst/>
            <a:rect l="l" t="t" r="r" b="b"/>
            <a:pathLst>
              <a:path h="6449059">
                <a:moveTo>
                  <a:pt x="0" y="0"/>
                </a:moveTo>
                <a:lnTo>
                  <a:pt x="0" y="6448481"/>
                </a:lnTo>
              </a:path>
            </a:pathLst>
          </a:custGeom>
          <a:ln w="47653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00926"/>
            <a:ext cx="20102132" cy="8821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245844" y="9792637"/>
            <a:ext cx="342900" cy="1395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0" b="1" spc="355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9000">
              <a:latin typeface="Calibri"/>
              <a:cs typeface="Calibri"/>
            </a:endParaRPr>
          </a:p>
        </p:txBody>
      </p:sp>
      <p:sp>
        <p:nvSpPr>
          <p:cNvPr id="11" name="object 3"/>
          <p:cNvSpPr/>
          <p:nvPr/>
        </p:nvSpPr>
        <p:spPr>
          <a:xfrm>
            <a:off x="18873480" y="9119598"/>
            <a:ext cx="479425" cy="1544320"/>
          </a:xfrm>
          <a:custGeom>
            <a:avLst/>
            <a:gdLst/>
            <a:ahLst/>
            <a:cxnLst/>
            <a:rect l="l" t="t" r="r" b="b"/>
            <a:pathLst>
              <a:path w="479425" h="1544320">
                <a:moveTo>
                  <a:pt x="0" y="0"/>
                </a:moveTo>
                <a:lnTo>
                  <a:pt x="0" y="75109"/>
                </a:lnTo>
                <a:lnTo>
                  <a:pt x="398667" y="194064"/>
                </a:lnTo>
                <a:lnTo>
                  <a:pt x="398667" y="198977"/>
                </a:lnTo>
                <a:lnTo>
                  <a:pt x="0" y="320087"/>
                </a:lnTo>
                <a:lnTo>
                  <a:pt x="0" y="412803"/>
                </a:lnTo>
                <a:lnTo>
                  <a:pt x="479050" y="261507"/>
                </a:lnTo>
                <a:lnTo>
                  <a:pt x="479050" y="152017"/>
                </a:lnTo>
                <a:lnTo>
                  <a:pt x="0" y="0"/>
                </a:lnTo>
                <a:close/>
              </a:path>
              <a:path w="479425" h="1544320">
                <a:moveTo>
                  <a:pt x="479050" y="455452"/>
                </a:moveTo>
                <a:lnTo>
                  <a:pt x="0" y="455452"/>
                </a:lnTo>
                <a:lnTo>
                  <a:pt x="0" y="541825"/>
                </a:lnTo>
                <a:lnTo>
                  <a:pt x="405016" y="541825"/>
                </a:lnTo>
                <a:lnTo>
                  <a:pt x="405016" y="715522"/>
                </a:lnTo>
                <a:lnTo>
                  <a:pt x="479050" y="715522"/>
                </a:lnTo>
                <a:lnTo>
                  <a:pt x="479050" y="455452"/>
                </a:lnTo>
                <a:close/>
              </a:path>
              <a:path w="479425" h="1544320">
                <a:moveTo>
                  <a:pt x="479050" y="768104"/>
                </a:moveTo>
                <a:lnTo>
                  <a:pt x="0" y="768104"/>
                </a:lnTo>
                <a:lnTo>
                  <a:pt x="0" y="854477"/>
                </a:lnTo>
                <a:lnTo>
                  <a:pt x="408849" y="854477"/>
                </a:lnTo>
                <a:lnTo>
                  <a:pt x="408849" y="1024703"/>
                </a:lnTo>
                <a:lnTo>
                  <a:pt x="0" y="1024703"/>
                </a:lnTo>
                <a:lnTo>
                  <a:pt x="0" y="1111073"/>
                </a:lnTo>
                <a:lnTo>
                  <a:pt x="479050" y="1111073"/>
                </a:lnTo>
                <a:lnTo>
                  <a:pt x="479050" y="768104"/>
                </a:lnTo>
                <a:close/>
              </a:path>
              <a:path w="479425" h="1544320">
                <a:moveTo>
                  <a:pt x="74387" y="1216010"/>
                </a:moveTo>
                <a:lnTo>
                  <a:pt x="0" y="1216010"/>
                </a:lnTo>
                <a:lnTo>
                  <a:pt x="0" y="1248236"/>
                </a:lnTo>
                <a:lnTo>
                  <a:pt x="6123" y="1298698"/>
                </a:lnTo>
                <a:lnTo>
                  <a:pt x="24553" y="1335683"/>
                </a:lnTo>
                <a:lnTo>
                  <a:pt x="60388" y="1365508"/>
                </a:lnTo>
                <a:lnTo>
                  <a:pt x="118586" y="1394618"/>
                </a:lnTo>
                <a:lnTo>
                  <a:pt x="479050" y="1544123"/>
                </a:lnTo>
                <a:lnTo>
                  <a:pt x="479050" y="1463022"/>
                </a:lnTo>
                <a:lnTo>
                  <a:pt x="236587" y="1366110"/>
                </a:lnTo>
                <a:lnTo>
                  <a:pt x="320858" y="1325141"/>
                </a:lnTo>
                <a:lnTo>
                  <a:pt x="139676" y="1325141"/>
                </a:lnTo>
                <a:lnTo>
                  <a:pt x="125269" y="1319180"/>
                </a:lnTo>
                <a:lnTo>
                  <a:pt x="85770" y="1293876"/>
                </a:lnTo>
                <a:lnTo>
                  <a:pt x="74387" y="1248236"/>
                </a:lnTo>
                <a:lnTo>
                  <a:pt x="74387" y="1216010"/>
                </a:lnTo>
                <a:close/>
              </a:path>
              <a:path w="479425" h="1544320">
                <a:moveTo>
                  <a:pt x="479050" y="1154919"/>
                </a:moveTo>
                <a:lnTo>
                  <a:pt x="139676" y="1325141"/>
                </a:lnTo>
                <a:lnTo>
                  <a:pt x="320858" y="1325141"/>
                </a:lnTo>
                <a:lnTo>
                  <a:pt x="479050" y="1248236"/>
                </a:lnTo>
                <a:lnTo>
                  <a:pt x="479050" y="1154919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18851161" y="2640236"/>
            <a:ext cx="45719" cy="6448691"/>
          </a:xfrm>
          <a:custGeom>
            <a:avLst/>
            <a:gdLst/>
            <a:ahLst/>
            <a:cxnLst/>
            <a:rect l="l" t="t" r="r" b="b"/>
            <a:pathLst>
              <a:path h="8228330">
                <a:moveTo>
                  <a:pt x="0" y="0"/>
                </a:moveTo>
                <a:lnTo>
                  <a:pt x="0" y="8228119"/>
                </a:lnTo>
              </a:path>
            </a:pathLst>
          </a:custGeom>
          <a:ln w="47653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3803650" y="682625"/>
            <a:ext cx="132588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ea typeface="Microsoft JhengHei"/>
                <a:cs typeface="Calibri"/>
              </a:rPr>
              <a:t>МЕРЫ МАТЕРИАЛЬНОГО СТИМУЛИРОВАНИЯ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6502" y="2858572"/>
            <a:ext cx="1821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a typeface="Microsoft JhengHei"/>
                <a:cs typeface="Calibri"/>
              </a:rPr>
              <a:t>«…</a:t>
            </a:r>
            <a:r>
              <a:rPr lang="ru-RU" sz="3600" dirty="0">
                <a:solidFill>
                  <a:srgbClr val="002060"/>
                </a:solidFill>
                <a:ea typeface="Microsoft JhengHei"/>
                <a:cs typeface="Calibri"/>
              </a:rPr>
              <a:t>Договор должен содержать сведения о том, что в рамках мер поддержки гражданину </a:t>
            </a:r>
            <a:r>
              <a:rPr lang="ru-RU" sz="3600" dirty="0">
                <a:solidFill>
                  <a:srgbClr val="FF0000"/>
                </a:solidFill>
                <a:ea typeface="Microsoft JhengHei"/>
                <a:cs typeface="Calibri"/>
              </a:rPr>
              <a:t>ежемесячно</a:t>
            </a:r>
            <a:r>
              <a:rPr lang="ru-RU" sz="3600" dirty="0">
                <a:solidFill>
                  <a:srgbClr val="002060"/>
                </a:solidFill>
                <a:ea typeface="Microsoft JhengHei"/>
                <a:cs typeface="Calibri"/>
              </a:rPr>
              <a:t> предоставляются меры материального стимулирования в объеме не менее размера государственной академической стипендии…» </a:t>
            </a:r>
            <a:r>
              <a:rPr lang="ru-RU" sz="4000" dirty="0">
                <a:solidFill>
                  <a:srgbClr val="002060"/>
                </a:solidFill>
                <a:ea typeface="Microsoft JhengHei"/>
                <a:cs typeface="Calibri"/>
              </a:rPr>
              <a:t>– </a:t>
            </a:r>
            <a:r>
              <a:rPr lang="ru-RU" sz="4000" dirty="0">
                <a:solidFill>
                  <a:srgbClr val="FF0000"/>
                </a:solidFill>
                <a:ea typeface="Microsoft JhengHei"/>
                <a:cs typeface="Calibri"/>
              </a:rPr>
              <a:t>2067</a:t>
            </a:r>
            <a:r>
              <a:rPr lang="ru-RU" sz="4000" dirty="0">
                <a:solidFill>
                  <a:srgbClr val="002060"/>
                </a:solidFill>
                <a:ea typeface="Microsoft JhengHei"/>
                <a:cs typeface="Calibri"/>
              </a:rPr>
              <a:t> руб.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7919" y="6091254"/>
            <a:ext cx="8538699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I </a:t>
            </a:r>
            <a:r>
              <a:rPr lang="ru-RU" sz="4400" dirty="0">
                <a:solidFill>
                  <a:srgbClr val="00B050"/>
                </a:solidFill>
              </a:rPr>
              <a:t>ВАРИАНТ – средства предусмотрены муниципалитетом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59643" y="6111564"/>
            <a:ext cx="8538703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II </a:t>
            </a:r>
            <a:r>
              <a:rPr lang="ru-RU" sz="4400" dirty="0">
                <a:solidFill>
                  <a:srgbClr val="FF0000"/>
                </a:solidFill>
              </a:rPr>
              <a:t>ВАРИАНТ – средства НЕ предусмотрены муниципалитетом</a:t>
            </a:r>
          </a:p>
        </p:txBody>
      </p:sp>
      <p:sp>
        <p:nvSpPr>
          <p:cNvPr id="19" name="Стрелка вниз 18"/>
          <p:cNvSpPr/>
          <p:nvPr/>
        </p:nvSpPr>
        <p:spPr>
          <a:xfrm rot="2692615">
            <a:off x="6013774" y="5442089"/>
            <a:ext cx="533400" cy="457200"/>
          </a:xfrm>
          <a:prstGeom prst="downArrow">
            <a:avLst/>
          </a:prstGeom>
          <a:solidFill>
            <a:srgbClr val="FF6600"/>
          </a:solidFill>
        </p:spPr>
        <p:txBody>
          <a:bodyPr wrap="square"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6932F-5863-E309-40DF-CDC35E4A60AC}"/>
              </a:ext>
            </a:extLst>
          </p:cNvPr>
          <p:cNvSpPr txBox="1"/>
          <p:nvPr/>
        </p:nvSpPr>
        <p:spPr>
          <a:xfrm>
            <a:off x="6303333" y="4723829"/>
            <a:ext cx="8740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a typeface="Microsoft JhengHei"/>
                <a:cs typeface="Calibri"/>
              </a:rPr>
              <a:t>КАК РЕШАЕТСЯ ПРОБЛЕМА???</a:t>
            </a:r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0D8DCC67-AEC8-862A-25AC-EB5EE2A14D24}"/>
              </a:ext>
            </a:extLst>
          </p:cNvPr>
          <p:cNvSpPr/>
          <p:nvPr/>
        </p:nvSpPr>
        <p:spPr>
          <a:xfrm rot="19643133">
            <a:off x="13550593" y="5463426"/>
            <a:ext cx="533400" cy="442712"/>
          </a:xfrm>
          <a:prstGeom prst="downArrow">
            <a:avLst/>
          </a:prstGeom>
          <a:solidFill>
            <a:srgbClr val="FF6600"/>
          </a:solidFill>
        </p:spPr>
        <p:txBody>
          <a:bodyPr wrap="square"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E7F0A3-A36F-0927-EECE-14DE5187A3BD}"/>
              </a:ext>
            </a:extLst>
          </p:cNvPr>
          <p:cNvSpPr txBox="1"/>
          <p:nvPr/>
        </p:nvSpPr>
        <p:spPr>
          <a:xfrm>
            <a:off x="10050084" y="8097410"/>
            <a:ext cx="85386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a typeface="Microsoft JhengHei"/>
                <a:cs typeface="Calibri"/>
              </a:rPr>
              <a:t>Меры материального стимулирования в объеме 2067 руб. (отдельно или пакетом) в «натуральном» выражении, получение которых подтверждается </a:t>
            </a:r>
            <a:r>
              <a:rPr lang="ru-RU" sz="3600" dirty="0">
                <a:solidFill>
                  <a:srgbClr val="FF0000"/>
                </a:solidFill>
                <a:ea typeface="Microsoft JhengHei"/>
                <a:cs typeface="Calibri"/>
              </a:rPr>
              <a:t>актом.</a:t>
            </a:r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5A1A9661-D5CA-7222-A35B-F9A5E8DB246E}"/>
              </a:ext>
            </a:extLst>
          </p:cNvPr>
          <p:cNvSpPr/>
          <p:nvPr/>
        </p:nvSpPr>
        <p:spPr>
          <a:xfrm>
            <a:off x="14595986" y="7654698"/>
            <a:ext cx="533400" cy="442712"/>
          </a:xfrm>
          <a:prstGeom prst="downArrow">
            <a:avLst/>
          </a:prstGeom>
          <a:solidFill>
            <a:srgbClr val="FF6600"/>
          </a:solidFill>
        </p:spPr>
        <p:txBody>
          <a:bodyPr wrap="square"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404A0B-AB82-F014-44F0-CF699D17D740}"/>
              </a:ext>
            </a:extLst>
          </p:cNvPr>
          <p:cNvSpPr txBox="1"/>
          <p:nvPr/>
        </p:nvSpPr>
        <p:spPr>
          <a:xfrm>
            <a:off x="1011914" y="8200193"/>
            <a:ext cx="8661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a typeface="Microsoft JhengHei"/>
                <a:cs typeface="Calibri"/>
              </a:rPr>
              <a:t>Средства запланированы на год в бюджете из расчета: количество «целевиков» Х 12 месяцев Х размер стипендии.</a:t>
            </a:r>
          </a:p>
        </p:txBody>
      </p:sp>
      <p:sp>
        <p:nvSpPr>
          <p:cNvPr id="21" name="Стрелка вниз 20">
            <a:extLst>
              <a:ext uri="{FF2B5EF4-FFF2-40B4-BE49-F238E27FC236}">
                <a16:creationId xmlns:a16="http://schemas.microsoft.com/office/drawing/2014/main" id="{CF618FE8-6DD9-612D-AAF5-35DD60EA403A}"/>
              </a:ext>
            </a:extLst>
          </p:cNvPr>
          <p:cNvSpPr/>
          <p:nvPr/>
        </p:nvSpPr>
        <p:spPr>
          <a:xfrm>
            <a:off x="4264421" y="7775581"/>
            <a:ext cx="533400" cy="442712"/>
          </a:xfrm>
          <a:prstGeom prst="downArrow">
            <a:avLst/>
          </a:prstGeom>
          <a:solidFill>
            <a:srgbClr val="FF6600"/>
          </a:solidFill>
        </p:spPr>
        <p:txBody>
          <a:bodyPr wrap="square" lIns="0" tIns="0" rIns="0" bIns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2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1BAF4-3339-8C49-C52F-94AF73B1A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0C35EDC-5FE9-50DC-0408-0AAC0AE58C07}"/>
              </a:ext>
            </a:extLst>
          </p:cNvPr>
          <p:cNvSpPr/>
          <p:nvPr/>
        </p:nvSpPr>
        <p:spPr>
          <a:xfrm>
            <a:off x="173849" y="193063"/>
            <a:ext cx="1640534" cy="2088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D39F482-BB94-E6CE-C507-6DC966B44784}"/>
              </a:ext>
            </a:extLst>
          </p:cNvPr>
          <p:cNvSpPr/>
          <p:nvPr/>
        </p:nvSpPr>
        <p:spPr>
          <a:xfrm>
            <a:off x="-1966" y="11458519"/>
            <a:ext cx="20104100" cy="268605"/>
          </a:xfrm>
          <a:custGeom>
            <a:avLst/>
            <a:gdLst/>
            <a:ahLst/>
            <a:cxnLst/>
            <a:rect l="l" t="t" r="r" b="b"/>
            <a:pathLst>
              <a:path w="20104100" h="268604">
                <a:moveTo>
                  <a:pt x="0" y="0"/>
                </a:moveTo>
                <a:lnTo>
                  <a:pt x="20104102" y="0"/>
                </a:lnTo>
                <a:lnTo>
                  <a:pt x="20104102" y="268201"/>
                </a:lnTo>
                <a:lnTo>
                  <a:pt x="0" y="268201"/>
                </a:lnTo>
                <a:lnTo>
                  <a:pt x="0" y="0"/>
                </a:lnTo>
                <a:close/>
              </a:path>
            </a:pathLst>
          </a:custGeom>
          <a:solidFill>
            <a:srgbClr val="0073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1E7FD94-2E7F-27D3-9956-892DD7F837C2}"/>
              </a:ext>
            </a:extLst>
          </p:cNvPr>
          <p:cNvSpPr/>
          <p:nvPr/>
        </p:nvSpPr>
        <p:spPr>
          <a:xfrm>
            <a:off x="18896880" y="2640237"/>
            <a:ext cx="0" cy="6449060"/>
          </a:xfrm>
          <a:custGeom>
            <a:avLst/>
            <a:gdLst/>
            <a:ahLst/>
            <a:cxnLst/>
            <a:rect l="l" t="t" r="r" b="b"/>
            <a:pathLst>
              <a:path h="6449059">
                <a:moveTo>
                  <a:pt x="0" y="0"/>
                </a:moveTo>
                <a:lnTo>
                  <a:pt x="0" y="6448481"/>
                </a:lnTo>
              </a:path>
            </a:pathLst>
          </a:custGeom>
          <a:ln w="47653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16D192A-6F8F-FF6C-FBF4-F1A70BEE89CE}"/>
              </a:ext>
            </a:extLst>
          </p:cNvPr>
          <p:cNvSpPr/>
          <p:nvPr/>
        </p:nvSpPr>
        <p:spPr>
          <a:xfrm>
            <a:off x="30266" y="2637367"/>
            <a:ext cx="20102132" cy="8821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BCCF80B3-BECF-4618-E684-B7C7AF619C14}"/>
              </a:ext>
            </a:extLst>
          </p:cNvPr>
          <p:cNvSpPr txBox="1"/>
          <p:nvPr/>
        </p:nvSpPr>
        <p:spPr>
          <a:xfrm>
            <a:off x="2245844" y="9792637"/>
            <a:ext cx="342900" cy="1395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0" b="1" spc="355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9000">
              <a:latin typeface="Calibri"/>
              <a:cs typeface="Calibri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E608A6B-9A1B-05CE-DD58-D1420C15462D}"/>
              </a:ext>
            </a:extLst>
          </p:cNvPr>
          <p:cNvSpPr/>
          <p:nvPr/>
        </p:nvSpPr>
        <p:spPr>
          <a:xfrm>
            <a:off x="18873480" y="9119598"/>
            <a:ext cx="479425" cy="1544320"/>
          </a:xfrm>
          <a:custGeom>
            <a:avLst/>
            <a:gdLst/>
            <a:ahLst/>
            <a:cxnLst/>
            <a:rect l="l" t="t" r="r" b="b"/>
            <a:pathLst>
              <a:path w="479425" h="1544320">
                <a:moveTo>
                  <a:pt x="0" y="0"/>
                </a:moveTo>
                <a:lnTo>
                  <a:pt x="0" y="75109"/>
                </a:lnTo>
                <a:lnTo>
                  <a:pt x="398667" y="194064"/>
                </a:lnTo>
                <a:lnTo>
                  <a:pt x="398667" y="198977"/>
                </a:lnTo>
                <a:lnTo>
                  <a:pt x="0" y="320087"/>
                </a:lnTo>
                <a:lnTo>
                  <a:pt x="0" y="412803"/>
                </a:lnTo>
                <a:lnTo>
                  <a:pt x="479050" y="261507"/>
                </a:lnTo>
                <a:lnTo>
                  <a:pt x="479050" y="152017"/>
                </a:lnTo>
                <a:lnTo>
                  <a:pt x="0" y="0"/>
                </a:lnTo>
                <a:close/>
              </a:path>
              <a:path w="479425" h="1544320">
                <a:moveTo>
                  <a:pt x="479050" y="455452"/>
                </a:moveTo>
                <a:lnTo>
                  <a:pt x="0" y="455452"/>
                </a:lnTo>
                <a:lnTo>
                  <a:pt x="0" y="541825"/>
                </a:lnTo>
                <a:lnTo>
                  <a:pt x="405016" y="541825"/>
                </a:lnTo>
                <a:lnTo>
                  <a:pt x="405016" y="715522"/>
                </a:lnTo>
                <a:lnTo>
                  <a:pt x="479050" y="715522"/>
                </a:lnTo>
                <a:lnTo>
                  <a:pt x="479050" y="455452"/>
                </a:lnTo>
                <a:close/>
              </a:path>
              <a:path w="479425" h="1544320">
                <a:moveTo>
                  <a:pt x="479050" y="768104"/>
                </a:moveTo>
                <a:lnTo>
                  <a:pt x="0" y="768104"/>
                </a:lnTo>
                <a:lnTo>
                  <a:pt x="0" y="854477"/>
                </a:lnTo>
                <a:lnTo>
                  <a:pt x="408849" y="854477"/>
                </a:lnTo>
                <a:lnTo>
                  <a:pt x="408849" y="1024703"/>
                </a:lnTo>
                <a:lnTo>
                  <a:pt x="0" y="1024703"/>
                </a:lnTo>
                <a:lnTo>
                  <a:pt x="0" y="1111073"/>
                </a:lnTo>
                <a:lnTo>
                  <a:pt x="479050" y="1111073"/>
                </a:lnTo>
                <a:lnTo>
                  <a:pt x="479050" y="768104"/>
                </a:lnTo>
                <a:close/>
              </a:path>
              <a:path w="479425" h="1544320">
                <a:moveTo>
                  <a:pt x="74387" y="1216010"/>
                </a:moveTo>
                <a:lnTo>
                  <a:pt x="0" y="1216010"/>
                </a:lnTo>
                <a:lnTo>
                  <a:pt x="0" y="1248236"/>
                </a:lnTo>
                <a:lnTo>
                  <a:pt x="6123" y="1298698"/>
                </a:lnTo>
                <a:lnTo>
                  <a:pt x="24553" y="1335683"/>
                </a:lnTo>
                <a:lnTo>
                  <a:pt x="60388" y="1365508"/>
                </a:lnTo>
                <a:lnTo>
                  <a:pt x="118586" y="1394618"/>
                </a:lnTo>
                <a:lnTo>
                  <a:pt x="479050" y="1544123"/>
                </a:lnTo>
                <a:lnTo>
                  <a:pt x="479050" y="1463022"/>
                </a:lnTo>
                <a:lnTo>
                  <a:pt x="236587" y="1366110"/>
                </a:lnTo>
                <a:lnTo>
                  <a:pt x="320858" y="1325141"/>
                </a:lnTo>
                <a:lnTo>
                  <a:pt x="139676" y="1325141"/>
                </a:lnTo>
                <a:lnTo>
                  <a:pt x="125269" y="1319180"/>
                </a:lnTo>
                <a:lnTo>
                  <a:pt x="85770" y="1293876"/>
                </a:lnTo>
                <a:lnTo>
                  <a:pt x="74387" y="1248236"/>
                </a:lnTo>
                <a:lnTo>
                  <a:pt x="74387" y="1216010"/>
                </a:lnTo>
                <a:close/>
              </a:path>
              <a:path w="479425" h="1544320">
                <a:moveTo>
                  <a:pt x="479050" y="1154919"/>
                </a:moveTo>
                <a:lnTo>
                  <a:pt x="139676" y="1325141"/>
                </a:lnTo>
                <a:lnTo>
                  <a:pt x="320858" y="1325141"/>
                </a:lnTo>
                <a:lnTo>
                  <a:pt x="479050" y="1248236"/>
                </a:lnTo>
                <a:lnTo>
                  <a:pt x="479050" y="1154919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090E8B04-D928-8535-E766-48A206A60F52}"/>
              </a:ext>
            </a:extLst>
          </p:cNvPr>
          <p:cNvSpPr/>
          <p:nvPr/>
        </p:nvSpPr>
        <p:spPr>
          <a:xfrm>
            <a:off x="18851161" y="2640236"/>
            <a:ext cx="45719" cy="6448691"/>
          </a:xfrm>
          <a:custGeom>
            <a:avLst/>
            <a:gdLst/>
            <a:ahLst/>
            <a:cxnLst/>
            <a:rect l="l" t="t" r="r" b="b"/>
            <a:pathLst>
              <a:path h="8228330">
                <a:moveTo>
                  <a:pt x="0" y="0"/>
                </a:moveTo>
                <a:lnTo>
                  <a:pt x="0" y="8228119"/>
                </a:lnTo>
              </a:path>
            </a:pathLst>
          </a:custGeom>
          <a:ln w="47653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998C13-F69F-7E10-6E0F-296A6B3801FF}"/>
              </a:ext>
            </a:extLst>
          </p:cNvPr>
          <p:cNvSpPr txBox="1"/>
          <p:nvPr/>
        </p:nvSpPr>
        <p:spPr>
          <a:xfrm>
            <a:off x="3803650" y="682625"/>
            <a:ext cx="132588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ea typeface="Microsoft JhengHei"/>
                <a:cs typeface="Calibri"/>
              </a:rPr>
              <a:t>МЕРЫ МАТЕРИАЛЬНОГО СТИМУЛИРОВАНИЯ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8D6951-5638-52A5-AC6D-0EE749C0F58A}"/>
              </a:ext>
            </a:extLst>
          </p:cNvPr>
          <p:cNvSpPr txBox="1"/>
          <p:nvPr/>
        </p:nvSpPr>
        <p:spPr>
          <a:xfrm>
            <a:off x="883089" y="3410306"/>
            <a:ext cx="1760678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ПРИМЕРЫ МЕР МАТЕРИАЛЬНОГО СТИМУЛИРОВАНИЯ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В «НАТУРАЛЬНОМ»  ВЫРАЖЕНИИ</a:t>
            </a:r>
          </a:p>
          <a:p>
            <a:pPr algn="ctr"/>
            <a:endParaRPr lang="ru-RU" sz="4000" b="1" dirty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</a:rPr>
              <a:t>Абонемент в муниципальный бассейн или спортзал;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</a:rPr>
              <a:t>Проездной абонемент на муниципальный транспорт (городской, районный);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</a:rPr>
              <a:t>Набор канцтоваров (списание в рамках потребностей организации);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</a:rPr>
              <a:t>Книги и/или учебники (иные печатные издания);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</a:rPr>
              <a:t>Пользование приобретенными организацией ресурсами (платными): обучающие, методические и информационные платформы, компьютерные программы, цифровые библиотеки, базы данных, иные платные ресурсы;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</a:rPr>
              <a:t>Пользование оргтехникой (распечатка материалов, копирование);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</a:rPr>
              <a:t>Юридические услуги и иные консультационные услуги. </a:t>
            </a:r>
          </a:p>
        </p:txBody>
      </p:sp>
    </p:spTree>
    <p:extLst>
      <p:ext uri="{BB962C8B-B14F-4D97-AF65-F5344CB8AC3E}">
        <p14:creationId xmlns:p14="http://schemas.microsoft.com/office/powerpoint/2010/main" val="157569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849" y="193063"/>
            <a:ext cx="1640534" cy="2088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966" y="11458519"/>
            <a:ext cx="20104100" cy="268605"/>
          </a:xfrm>
          <a:custGeom>
            <a:avLst/>
            <a:gdLst/>
            <a:ahLst/>
            <a:cxnLst/>
            <a:rect l="l" t="t" r="r" b="b"/>
            <a:pathLst>
              <a:path w="20104100" h="268604">
                <a:moveTo>
                  <a:pt x="0" y="0"/>
                </a:moveTo>
                <a:lnTo>
                  <a:pt x="20104102" y="0"/>
                </a:lnTo>
                <a:lnTo>
                  <a:pt x="20104102" y="268201"/>
                </a:lnTo>
                <a:lnTo>
                  <a:pt x="0" y="268201"/>
                </a:lnTo>
                <a:lnTo>
                  <a:pt x="0" y="0"/>
                </a:lnTo>
                <a:close/>
              </a:path>
            </a:pathLst>
          </a:custGeom>
          <a:solidFill>
            <a:srgbClr val="0073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96880" y="2640237"/>
            <a:ext cx="0" cy="6449060"/>
          </a:xfrm>
          <a:custGeom>
            <a:avLst/>
            <a:gdLst/>
            <a:ahLst/>
            <a:cxnLst/>
            <a:rect l="l" t="t" r="r" b="b"/>
            <a:pathLst>
              <a:path h="6449059">
                <a:moveTo>
                  <a:pt x="0" y="0"/>
                </a:moveTo>
                <a:lnTo>
                  <a:pt x="0" y="6448481"/>
                </a:lnTo>
              </a:path>
            </a:pathLst>
          </a:custGeom>
          <a:ln w="47653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68" y="2669483"/>
            <a:ext cx="20102132" cy="8821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245844" y="9792637"/>
            <a:ext cx="342900" cy="1395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0" b="1" spc="355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9000">
              <a:latin typeface="Calibri"/>
              <a:cs typeface="Calibri"/>
            </a:endParaRPr>
          </a:p>
        </p:txBody>
      </p:sp>
      <p:sp>
        <p:nvSpPr>
          <p:cNvPr id="11" name="object 3"/>
          <p:cNvSpPr/>
          <p:nvPr/>
        </p:nvSpPr>
        <p:spPr>
          <a:xfrm>
            <a:off x="18873480" y="9119598"/>
            <a:ext cx="479425" cy="1544320"/>
          </a:xfrm>
          <a:custGeom>
            <a:avLst/>
            <a:gdLst/>
            <a:ahLst/>
            <a:cxnLst/>
            <a:rect l="l" t="t" r="r" b="b"/>
            <a:pathLst>
              <a:path w="479425" h="1544320">
                <a:moveTo>
                  <a:pt x="0" y="0"/>
                </a:moveTo>
                <a:lnTo>
                  <a:pt x="0" y="75109"/>
                </a:lnTo>
                <a:lnTo>
                  <a:pt x="398667" y="194064"/>
                </a:lnTo>
                <a:lnTo>
                  <a:pt x="398667" y="198977"/>
                </a:lnTo>
                <a:lnTo>
                  <a:pt x="0" y="320087"/>
                </a:lnTo>
                <a:lnTo>
                  <a:pt x="0" y="412803"/>
                </a:lnTo>
                <a:lnTo>
                  <a:pt x="479050" y="261507"/>
                </a:lnTo>
                <a:lnTo>
                  <a:pt x="479050" y="152017"/>
                </a:lnTo>
                <a:lnTo>
                  <a:pt x="0" y="0"/>
                </a:lnTo>
                <a:close/>
              </a:path>
              <a:path w="479425" h="1544320">
                <a:moveTo>
                  <a:pt x="479050" y="455452"/>
                </a:moveTo>
                <a:lnTo>
                  <a:pt x="0" y="455452"/>
                </a:lnTo>
                <a:lnTo>
                  <a:pt x="0" y="541825"/>
                </a:lnTo>
                <a:lnTo>
                  <a:pt x="405016" y="541825"/>
                </a:lnTo>
                <a:lnTo>
                  <a:pt x="405016" y="715522"/>
                </a:lnTo>
                <a:lnTo>
                  <a:pt x="479050" y="715522"/>
                </a:lnTo>
                <a:lnTo>
                  <a:pt x="479050" y="455452"/>
                </a:lnTo>
                <a:close/>
              </a:path>
              <a:path w="479425" h="1544320">
                <a:moveTo>
                  <a:pt x="479050" y="768104"/>
                </a:moveTo>
                <a:lnTo>
                  <a:pt x="0" y="768104"/>
                </a:lnTo>
                <a:lnTo>
                  <a:pt x="0" y="854477"/>
                </a:lnTo>
                <a:lnTo>
                  <a:pt x="408849" y="854477"/>
                </a:lnTo>
                <a:lnTo>
                  <a:pt x="408849" y="1024703"/>
                </a:lnTo>
                <a:lnTo>
                  <a:pt x="0" y="1024703"/>
                </a:lnTo>
                <a:lnTo>
                  <a:pt x="0" y="1111073"/>
                </a:lnTo>
                <a:lnTo>
                  <a:pt x="479050" y="1111073"/>
                </a:lnTo>
                <a:lnTo>
                  <a:pt x="479050" y="768104"/>
                </a:lnTo>
                <a:close/>
              </a:path>
              <a:path w="479425" h="1544320">
                <a:moveTo>
                  <a:pt x="74387" y="1216010"/>
                </a:moveTo>
                <a:lnTo>
                  <a:pt x="0" y="1216010"/>
                </a:lnTo>
                <a:lnTo>
                  <a:pt x="0" y="1248236"/>
                </a:lnTo>
                <a:lnTo>
                  <a:pt x="6123" y="1298698"/>
                </a:lnTo>
                <a:lnTo>
                  <a:pt x="24553" y="1335683"/>
                </a:lnTo>
                <a:lnTo>
                  <a:pt x="60388" y="1365508"/>
                </a:lnTo>
                <a:lnTo>
                  <a:pt x="118586" y="1394618"/>
                </a:lnTo>
                <a:lnTo>
                  <a:pt x="479050" y="1544123"/>
                </a:lnTo>
                <a:lnTo>
                  <a:pt x="479050" y="1463022"/>
                </a:lnTo>
                <a:lnTo>
                  <a:pt x="236587" y="1366110"/>
                </a:lnTo>
                <a:lnTo>
                  <a:pt x="320858" y="1325141"/>
                </a:lnTo>
                <a:lnTo>
                  <a:pt x="139676" y="1325141"/>
                </a:lnTo>
                <a:lnTo>
                  <a:pt x="125269" y="1319180"/>
                </a:lnTo>
                <a:lnTo>
                  <a:pt x="85770" y="1293876"/>
                </a:lnTo>
                <a:lnTo>
                  <a:pt x="74387" y="1248236"/>
                </a:lnTo>
                <a:lnTo>
                  <a:pt x="74387" y="1216010"/>
                </a:lnTo>
                <a:close/>
              </a:path>
              <a:path w="479425" h="1544320">
                <a:moveTo>
                  <a:pt x="479050" y="1154919"/>
                </a:moveTo>
                <a:lnTo>
                  <a:pt x="139676" y="1325141"/>
                </a:lnTo>
                <a:lnTo>
                  <a:pt x="320858" y="1325141"/>
                </a:lnTo>
                <a:lnTo>
                  <a:pt x="479050" y="1248236"/>
                </a:lnTo>
                <a:lnTo>
                  <a:pt x="479050" y="1154919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18851161" y="2640236"/>
            <a:ext cx="45719" cy="6448691"/>
          </a:xfrm>
          <a:custGeom>
            <a:avLst/>
            <a:gdLst/>
            <a:ahLst/>
            <a:cxnLst/>
            <a:rect l="l" t="t" r="r" b="b"/>
            <a:pathLst>
              <a:path h="8228330">
                <a:moveTo>
                  <a:pt x="0" y="0"/>
                </a:moveTo>
                <a:lnTo>
                  <a:pt x="0" y="8228119"/>
                </a:lnTo>
              </a:path>
            </a:pathLst>
          </a:custGeom>
          <a:ln w="47653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520" t="18138" r="65903" b="32193"/>
          <a:stretch/>
        </p:blipFill>
        <p:spPr bwMode="auto">
          <a:xfrm>
            <a:off x="837306" y="540083"/>
            <a:ext cx="9916039" cy="10831663"/>
          </a:xfrm>
          <a:prstGeom prst="rect">
            <a:avLst/>
          </a:prstGeom>
          <a:ln w="762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EB862D-5CA1-1AAC-EF9B-74A7A83383F1}"/>
              </a:ext>
            </a:extLst>
          </p:cNvPr>
          <p:cNvSpPr txBox="1"/>
          <p:nvPr/>
        </p:nvSpPr>
        <p:spPr>
          <a:xfrm>
            <a:off x="11193269" y="2744554"/>
            <a:ext cx="7655925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Расчет цены каждой позиции в объеме мер, предоставляемых «целевику»  устанавливается локальным нормативным актом (приказом, распоряжением) по организации на один год.   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Получение мер актируется ежемесячно. </a:t>
            </a:r>
            <a:endParaRPr lang="ru-RU" sz="32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Пример: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1. Абонемент в  бассейн - 1100 руб./мес.,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2. Набор канцтоваров (бумага 1 </a:t>
            </a:r>
            <a:r>
              <a:rPr lang="ru-RU" sz="2800" dirty="0" err="1">
                <a:solidFill>
                  <a:srgbClr val="002060"/>
                </a:solidFill>
              </a:rPr>
              <a:t>уп</a:t>
            </a:r>
            <a:r>
              <a:rPr lang="ru-RU" sz="2800" dirty="0">
                <a:solidFill>
                  <a:srgbClr val="002060"/>
                </a:solidFill>
              </a:rPr>
              <a:t>., клей, ручки - 5 шт.) - 400 руб., 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3. Использование платформы «Мастерская учителя» - 200 руб./мес.,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4.Распечатка материалов - 15 руб./стр. (50 стр./мес.) - 750 руб. </a:t>
            </a:r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dirty="0">
                <a:solidFill>
                  <a:srgbClr val="002060"/>
                </a:solidFill>
              </a:rPr>
              <a:t>Итого 2 450 руб. 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23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00"/>
        </a:solidFill>
      </a:spPr>
      <a:bodyPr wrap="square" lIns="0" tIns="0" rIns="0" bIns="0" rtlCol="0"/>
      <a:lstStyle>
        <a:defPPr>
          <a:defRPr/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293</Words>
  <Application>Microsoft Office PowerPoint</Application>
  <PresentationFormat>Произвольный</PresentationFormat>
  <Paragraphs>29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Calibri</vt:lpstr>
      <vt:lpstr>Wingdings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Безымянный-2</dc:title>
  <dc:creator>Антон Мельников</dc:creator>
  <cp:lastModifiedBy>ЛПК ГОБПОУ</cp:lastModifiedBy>
  <cp:revision>28</cp:revision>
  <dcterms:created xsi:type="dcterms:W3CDTF">2021-01-26T12:01:28Z</dcterms:created>
  <dcterms:modified xsi:type="dcterms:W3CDTF">2025-08-18T08:27:06Z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2021-01-26T00:00:00Z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2021-01-26T00:00:00Z</vt:filetime>
  </property>
</Properties>
</file>