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9" r:id="rId3"/>
    <p:sldId id="268" r:id="rId4"/>
    <p:sldId id="280" r:id="rId5"/>
    <p:sldId id="276" r:id="rId6"/>
    <p:sldId id="275" r:id="rId7"/>
    <p:sldId id="278" r:id="rId8"/>
    <p:sldId id="277" r:id="rId9"/>
    <p:sldId id="281" r:id="rId10"/>
    <p:sldId id="266" r:id="rId11"/>
  </p:sldIdLst>
  <p:sldSz cx="12192000" cy="6858000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A"/>
    <a:srgbClr val="B6BAFF"/>
    <a:srgbClr val="645BCA"/>
    <a:srgbClr val="EA625C"/>
    <a:srgbClr val="EFD249"/>
    <a:srgbClr val="EEED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7A1CA7-43CE-407E-8117-43288F4A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395" y="1125155"/>
            <a:ext cx="55669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B71993-1C20-4357-99DA-46BEFA63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95" y="3604830"/>
            <a:ext cx="55669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575AF9-3E45-48D7-877B-FD8C3C08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EFCD83-DC75-476E-8C81-1794890A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4A8D3A-3FC6-44D4-BAAB-AD50526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xmlns="" id="{8245E139-38E5-402E-9452-18D1FECBF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A55B15C-3950-483F-A370-1A8651F23F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606" y="1125155"/>
            <a:ext cx="5715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95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94A64-3D7C-4EFB-92EA-E2FE9B45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9B1C907-EDB2-486F-8FE0-80D2DD84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336154-7DF3-4502-A142-DD7B7206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BD3A058-D2ED-4321-AFFF-3C19BD80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CCD262-916D-446A-80A3-D0B2202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4BCA8A-1E46-4B4A-89EB-F1BBB59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42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31122C-9E0E-4EB9-88FC-DD54B9D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0A54CBB-4657-4C65-819D-ACC181B0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B12ABE-A94F-4304-90F6-593672AA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741B7E-A4E6-4A3D-8186-77C78CE1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1DC345-EA23-46FB-B69A-D7DED8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71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63D29F-6BB2-4DE4-8993-B698AE0C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8C7E70-61B9-47E7-A2FC-49F82FC1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7D548C-F705-4E35-81B6-18D36F23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E2C2CF-D134-4C50-8811-1518BF8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8BAC43-07B2-447C-BAD2-6589551E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93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EE1F5-47D9-4FEA-A096-7BAB9940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713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629350-145E-4986-B4CB-5A900F6A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713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39BDFB-7864-4C7C-9DF8-77798FFC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8F6969-1FA5-4824-B8DC-2F72C24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3014C4-7FEF-4215-A550-E51E8D9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248061-9BE7-4ED7-9C75-FA66CD69E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9767" y="5013466"/>
            <a:ext cx="842233" cy="1163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A3F720-F3B1-4C3D-AF4C-FBAE9A9163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9968" y="3682291"/>
            <a:ext cx="1637274" cy="1331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C3314D-528F-4D6B-85C7-AE8A1F34C7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6819" y="5737033"/>
            <a:ext cx="1274226" cy="1238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A865DBD-D454-43DF-94A7-BF57D4C566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16680">
            <a:off x="9667191" y="541989"/>
            <a:ext cx="946772" cy="1203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A7CD27B-9566-4417-9ACF-95EC6DE668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138" y="-132222"/>
            <a:ext cx="1331175" cy="1469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4E04172-D0A0-4CB9-8EB8-7FCFCA8656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2314" y="2061332"/>
            <a:ext cx="1074906" cy="13667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2C76236-6662-43A4-B9B6-87935B9268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4555" y="2254693"/>
            <a:ext cx="806490" cy="11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55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59911B-C686-4CEE-A90F-E761A2F7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87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CDF04B42-C2E9-4984-AC79-EAB633BC2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9550" y="1898649"/>
            <a:ext cx="5257800" cy="4594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DBBD0563-BDB1-44B2-B5A7-787933ED0A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494" y="365124"/>
            <a:ext cx="6096000" cy="29741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xmlns="" id="{86F07766-06EB-4489-9D56-8FC26E571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494" y="3518705"/>
            <a:ext cx="6096000" cy="297417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783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51CBE6-BBA9-47F4-A8F3-3EBBC0AC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CEDEC27-23DD-46E9-8F0E-BC759D6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2A0F04-1EAA-4D2B-B461-F13DB0DD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91B4D8-A2BA-44D7-A372-3AFB4DD4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E469E-CC65-4E8B-9106-7DDFE32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9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06377-773C-4CF7-B4A9-E43D31B8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1BFA34-6174-4E2B-8AD0-2AFD2C45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4C3E8E-E458-40FA-90F8-84A445F93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A4EA8F-F797-436B-AE4A-6095A290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AFB8B3F-1FA2-461D-96E3-93CF7AA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DDB47A-FB74-4FF5-9F36-B3A7A3C8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52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0088C4-9B25-4D13-A6BE-C463C88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C24BCA-FD19-4634-A4F0-BAF1A7D3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29BCE93-6B18-4FA0-BB08-6BB5D220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50535A-C505-4710-929E-D27A89007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754F3D0-271F-41F5-ADA9-122A3E5C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D62A60-CBBF-4348-BC1C-52D1C3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FF103F-178D-4A29-9F53-88784E51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47AC93-E4FA-4E50-914C-BF8B5EE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44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11C87D-81F7-43B6-8A2F-DCD7BC6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1A69D81-F775-4067-BCAB-789FE168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91241B6-EC57-4E34-8246-38AE26D1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F7612A-FC53-469C-9B30-EBEF318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5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F64DFC-1176-4852-91A7-BAC4EEA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FD3DFA4-FC2E-4226-9D30-3F626AB6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0F42C0-198B-4CFB-A411-0DF220FA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185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61B6AC-AE41-4E7A-AA3A-0790A27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B6CD6F-3C92-44FF-A2B0-F32A682B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FFBC0A-8BF4-4592-9824-47E2F28F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4552EA-510F-4724-97C5-C201FBC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39CE9A-3092-4205-A84A-CB09E841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8D6EB9-437F-4ECA-BA67-E6A55B00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486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419286-651D-4DB9-A62E-764CB20E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CA16FD-62E4-42EE-A46D-DF7805A2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145A84-48D4-4556-A97B-6AF10230A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0E45-6212-41C1-AF31-200AB6D21A29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101BC5-A32C-4ACD-B093-B2A1047B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1A38BD-8751-4FE2-A875-EE6562191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E3DD-0825-4DB6-93A0-78846904C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2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96" y="238898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06595" y="1037968"/>
            <a:ext cx="95147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Конкурс на соискание Национальной премии в сфере профориентации «Россия - мои горизонты»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Категория: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Профессиональная среда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Номинация: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4.1.5.1.6. Лучший проект в области профориентации в умной среде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(IT, наука, образование)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ПРОФОРИЕНТАЦИОННЫЙ ПРОЕКТ «ПУТЬ К УСПЕХУ»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Команда: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педагогический коллектив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ГОБПОУ «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Лебедянский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педагогический колледж»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0"/>
            <a:ext cx="10198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561" y="140043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Александра\Desktop\БАННЕРЫ РЕКЛАМА\43c2b6a1-82e4-4e90-9a7d-e54b98b9c4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229" y="1421431"/>
            <a:ext cx="6457049" cy="4302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1" name="Picture 1" descr="C:\Users\Александра\Desktop\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846" y="3371938"/>
            <a:ext cx="2133074" cy="2133074"/>
          </a:xfrm>
          <a:prstGeom prst="rect">
            <a:avLst/>
          </a:prstGeom>
          <a:noFill/>
        </p:spPr>
      </p:pic>
      <p:pic>
        <p:nvPicPr>
          <p:cNvPr id="10242" name="Picture 2" descr="C:\Users\Александра\Downloads\170792196308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8925" y="3437235"/>
            <a:ext cx="2098847" cy="20988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96" y="238898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52368" y="922638"/>
            <a:ext cx="98689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Актуальность проекта:</a:t>
            </a:r>
            <a:r>
              <a:rPr lang="ru-RU" i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just"/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Проект направлен на создание модели 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профориентационной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работы в рамках взаимодействия «ШКОЛА-КОЛЛЕДЖ-РАБОТОДАТЕЛЬ».</a:t>
            </a:r>
          </a:p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Профориентационная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работа в колледже направлена на установление устойчивых связей между колледжем и образовательными организациями общего образования, на развитие интереса абитуриентов к выбору педагогической профессии, что в дальнейшем должно способствовать формированию профессиональной компетентности выпускников и повышению престижа педагогических профессий.</a:t>
            </a:r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Цели проекта: 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создание условий для координации потребностей образовательных организаций в педагогических кадрах;</a:t>
            </a: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формирование осознанного выбора и овладение педагогической профессией молодежью;</a:t>
            </a:r>
          </a:p>
          <a:p>
            <a:pPr algn="just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содействие активной адаптации выпускников на рынке труда с учётом потребностей в педагогических кадрах.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99" y="123567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98357" y="1120347"/>
            <a:ext cx="95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98357" y="1029730"/>
            <a:ext cx="8608540" cy="5487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Задачи проекта: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- обобщить опыт работы колледжа в области профессиональной ориентации;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внедрить эффективные методы и средства 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профконсультирования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и психологической поддержки при выборе  профессии, основанные на современных технологиях;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расширить взаимодействие между колледжем, образовательными организациями, общественными организациями и работодателями  в рамках педагогического кластера;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популяризировать формы и методы профессиональной ориентации обучающихся в сфере педагогического образования;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разработать рекомендации по внедрению </a:t>
            </a: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профориентационного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проекта «Путь к успеху».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99" y="123567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4757" y="4786185"/>
            <a:ext cx="11673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Всероссийский </a:t>
            </a:r>
            <a:r>
              <a:rPr lang="ru-RU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профориентационный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 проект «Билет в будущее» реализуется в колледже с 2020 года.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Колледж является площадкой для проведения профессиональных проб по специальностям «Преподавание в начальных классах», «Дошкольное образование». 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Участием в данном проекте охвачено более 500 обучающихся Липецкой области.</a:t>
            </a:r>
          </a:p>
          <a:p>
            <a:pPr algn="ctr"/>
            <a:endParaRPr lang="ru-RU" dirty="0"/>
          </a:p>
        </p:txBody>
      </p:sp>
      <p:pic>
        <p:nvPicPr>
          <p:cNvPr id="7169" name="Picture 1" descr="C:\Users\Александра\Downloads\8y2-CEKzOIY.jpg"/>
          <p:cNvPicPr>
            <a:picLocks noChangeAspect="1" noChangeArrowheads="1"/>
          </p:cNvPicPr>
          <p:nvPr/>
        </p:nvPicPr>
        <p:blipFill>
          <a:blip r:embed="rId3" cstate="print"/>
          <a:srcRect l="7887" t="33328" r="19208"/>
          <a:stretch>
            <a:fillRect/>
          </a:stretch>
        </p:blipFill>
        <p:spPr bwMode="auto">
          <a:xfrm>
            <a:off x="6738552" y="1243914"/>
            <a:ext cx="4390767" cy="301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Александра\Downloads\HRbIbWkhG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1924" y="1200154"/>
            <a:ext cx="3229233" cy="3229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53" y="156519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C:\Users\Александра\Desktop\Новая папка (3)\1343c4af-3ec3-4cd9-8b5f-a3ebcc59e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72" y="2100649"/>
            <a:ext cx="4769709" cy="2891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Александра\Desktop\Новая папка (3)\da066cd4-7c55-4ab7-9e30-270cd40115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2076" y="2133600"/>
            <a:ext cx="4621427" cy="294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323070" y="1029730"/>
            <a:ext cx="909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Лебедянский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педагогический колледж с начала реализации проекта активно включился в работу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профориентационного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курса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«Россия – мои горизонты» 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076" name="Picture 4" descr="C:\Users\Александра\Desktop\c9f6872e-8052-45c3-9a1c-7a07476138b4.jpg"/>
          <p:cNvPicPr>
            <a:picLocks noChangeAspect="1" noChangeArrowheads="1"/>
          </p:cNvPicPr>
          <p:nvPr/>
        </p:nvPicPr>
        <p:blipFill>
          <a:blip r:embed="rId5" cstate="print"/>
          <a:srcRect l="11959" t="2815" r="9730"/>
          <a:stretch>
            <a:fillRect/>
          </a:stretch>
        </p:blipFill>
        <p:spPr bwMode="auto">
          <a:xfrm>
            <a:off x="379046" y="4138728"/>
            <a:ext cx="2973756" cy="1660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3125" y="5807676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  Подписание соглашения о сотрудничестве в сфере профессиональной ориентации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351" y="5082746"/>
            <a:ext cx="14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19.09.2023г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53" y="156519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057" y="3525795"/>
            <a:ext cx="4011274" cy="22563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68" y="1993555"/>
            <a:ext cx="2357483" cy="14251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2" name="Picture 2" descr="C:\Users\Александра\Desktop\Новая папка (3)\9a634491-9359-42d3-8ceb-a56d4f691756.jpg"/>
          <p:cNvPicPr>
            <a:picLocks noChangeAspect="1" noChangeArrowheads="1"/>
          </p:cNvPicPr>
          <p:nvPr/>
        </p:nvPicPr>
        <p:blipFill>
          <a:blip r:embed="rId5" cstate="print"/>
          <a:srcRect l="22311" t="10503"/>
          <a:stretch>
            <a:fillRect/>
          </a:stretch>
        </p:blipFill>
        <p:spPr bwMode="auto">
          <a:xfrm>
            <a:off x="8716161" y="1108565"/>
            <a:ext cx="2678509" cy="2056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3" name="Picture 3" descr="C:\Users\Александра\Desktop\Новая папка (3)\65cf6eec-e5a1-4581-80a4-f4c84a0924a8.jpg"/>
          <p:cNvPicPr>
            <a:picLocks noChangeAspect="1" noChangeArrowheads="1"/>
          </p:cNvPicPr>
          <p:nvPr/>
        </p:nvPicPr>
        <p:blipFill>
          <a:blip r:embed="rId6" cstate="print"/>
          <a:srcRect l="5822" t="21016" r="1541" b="-1184"/>
          <a:stretch>
            <a:fillRect/>
          </a:stretch>
        </p:blipFill>
        <p:spPr bwMode="auto">
          <a:xfrm>
            <a:off x="8047540" y="3871783"/>
            <a:ext cx="3625477" cy="2215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3232406" y="1210962"/>
            <a:ext cx="4997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Профориентационная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работа – одно из важнейших направлений деятельности профессиональной образовательной организации. Ежегодный охват различными акциями составляет более 1000 обучающихся.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562" y="3517557"/>
            <a:ext cx="2619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День открытых дверей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2929" y="5865341"/>
            <a:ext cx="388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Работа сезонной школы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0937" y="6073629"/>
            <a:ext cx="306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     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Мастер-класс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5710" y="3196206"/>
            <a:ext cx="369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Посещение уроков по дисциплинам профессионального цикла</a:t>
            </a:r>
            <a:endParaRPr lang="ru-RU" sz="1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124" name="Picture 4" descr="C:\Users\Александра\Downloads\20230914_132606.jpg"/>
          <p:cNvPicPr>
            <a:picLocks noChangeAspect="1" noChangeArrowheads="1"/>
          </p:cNvPicPr>
          <p:nvPr/>
        </p:nvPicPr>
        <p:blipFill>
          <a:blip r:embed="rId7" cstate="print"/>
          <a:srcRect l="12582" t="17215" r="4041" b="1378"/>
          <a:stretch>
            <a:fillRect/>
          </a:stretch>
        </p:blipFill>
        <p:spPr bwMode="auto">
          <a:xfrm>
            <a:off x="296562" y="3970314"/>
            <a:ext cx="3036042" cy="2084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70703" y="6104238"/>
            <a:ext cx="2949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Выступление агитбригады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53" y="156519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947"/>
          <a:stretch>
            <a:fillRect/>
          </a:stretch>
        </p:blipFill>
        <p:spPr>
          <a:xfrm>
            <a:off x="486965" y="1985924"/>
            <a:ext cx="3505996" cy="2274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45491" y="1048624"/>
            <a:ext cx="901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Занятия с психолого-педагогическими классами в рамках реализации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профориентационного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 проекта «Путь к успеху»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005" y="4250724"/>
            <a:ext cx="3632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МБОУ «Гимназия №1 им. Н.И. Борцова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г. Лебедянь»</a:t>
            </a:r>
            <a:endParaRPr lang="ru-RU" sz="1200" dirty="0"/>
          </a:p>
        </p:txBody>
      </p:sp>
      <p:pic>
        <p:nvPicPr>
          <p:cNvPr id="6146" name="Picture 2" descr="C:\Users\Александра\Desktop\16b44f14-7a76-4a41-a3f9-20dbdc3f79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1725" y="1922741"/>
            <a:ext cx="3241528" cy="24311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387442" y="5452844"/>
            <a:ext cx="3405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МБОУ «СШ с углубленным изучением отдельных предметов №2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им. Героя Советского Союза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И.И. Жемчужникова» г. Лебедянь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47" name="Picture 3" descr="C:\Users\Александра\Desktop\53c806c7-1b72-4123-86cf-25b3cfaa09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4657" y="4818129"/>
            <a:ext cx="2641456" cy="1670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037" y="4729598"/>
            <a:ext cx="2759676" cy="1772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2" descr="E:\план восп работы кл.рук\фото\IMG-20221202-WA0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338" y="1918136"/>
            <a:ext cx="2516168" cy="3354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328453" y="4456670"/>
            <a:ext cx="310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Georgia" pitchFamily="18" charset="0"/>
              </a:rPr>
              <a:t>МБОУ СШ с. Большое Попово</a:t>
            </a:r>
            <a:endParaRPr lang="ru-RU" sz="1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53" y="156519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0198443" y="6071286"/>
            <a:ext cx="1548714" cy="38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A8835EF-2243-41AA-AD0E-AEED3B831E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9526" y="4106008"/>
            <a:ext cx="3235956" cy="1899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43" y="1976830"/>
            <a:ext cx="3094616" cy="2201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C:\Users\Александра\Desktop\Новая папка (3)\WhatsApp Image 2024-02-13 at 10.49.12 (1).jpeg"/>
          <p:cNvPicPr>
            <a:picLocks noChangeAspect="1" noChangeArrowheads="1"/>
          </p:cNvPicPr>
          <p:nvPr/>
        </p:nvPicPr>
        <p:blipFill>
          <a:blip r:embed="rId5" cstate="print"/>
          <a:srcRect l="5878" t="31952" r="7635"/>
          <a:stretch>
            <a:fillRect/>
          </a:stretch>
        </p:blipFill>
        <p:spPr bwMode="auto">
          <a:xfrm>
            <a:off x="3591697" y="3260390"/>
            <a:ext cx="4982873" cy="2263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F45AB6D-4912-41E4-BE14-FFED1507218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4111"/>
          <a:stretch>
            <a:fillRect/>
          </a:stretch>
        </p:blipFill>
        <p:spPr>
          <a:xfrm>
            <a:off x="9099712" y="1230516"/>
            <a:ext cx="2993433" cy="2081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018271" y="3179806"/>
            <a:ext cx="330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  </a:t>
            </a:r>
            <a:endParaRPr lang="ru-RU" sz="1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3990" y="1169773"/>
            <a:ext cx="5708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43 %  абитуриентов 2023 года являлись обучающимися педагогических классов. Среди участников психолого-педагогических классов в 2024 году 71% обучающихся определились  с выбором будущей педагогической профессией.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099" name="Picture 3" descr="C:\Users\Александра\Desktop\Новая папка (3)\b2dcb77f-bae1-4f54-bef6-d7582fedd7b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795" y="4457405"/>
            <a:ext cx="2453539" cy="18401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557" y="140042"/>
            <a:ext cx="10198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Управление образования и науки Липецкой области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 Государственное областное бюджетное профессиональное образовательное учреждение </a:t>
            </a:r>
          </a:p>
          <a:p>
            <a:pPr algn="ctr" hangingPunct="0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«ЛЕБЕДЯНСКИЙ ПЕДАГОГИЧЕСКИЙ КОЛЛЕДЖ»</a:t>
            </a:r>
          </a:p>
        </p:txBody>
      </p:sp>
      <p:pic>
        <p:nvPicPr>
          <p:cNvPr id="1026" name="Picture 2" descr="C:\Users\Александра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99" y="123567"/>
            <a:ext cx="1450424" cy="161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2751438" y="1046205"/>
            <a:ext cx="8460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Социальный эффект от реализации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профориентационного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проекта «Путь к успеху»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7780" y="-5911540"/>
            <a:ext cx="12930678" cy="1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Реализация данного проекта позволит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школьникам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6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получить представления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педагогических профессиях,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условиях поступления и особенностях обучения в колледже;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сформировать интерес к педагогическим профессиям;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студентам: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привести свои образовательные потребности в соответствие с рынком труда на основе личностно-ориентированного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одхода;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выпускникам: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обеспечить конкурентоспособность на рынке труда и содействовать трудоустройству по выбранной специальности;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работодателям:</a:t>
            </a:r>
            <a:endParaRPr kumimoji="0" lang="ru-RU" sz="16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установить связи с выпускниками колледжа;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информировать студентов колледжа о вакансиях и возможностях карьерного роста;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повысить привлекательность образовательных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организаций.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577</Words>
  <Application>Microsoft Office PowerPoint</Application>
  <PresentationFormat>Произвольный</PresentationFormat>
  <Paragraphs>146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Александра</cp:lastModifiedBy>
  <cp:revision>100</cp:revision>
  <dcterms:created xsi:type="dcterms:W3CDTF">2021-11-30T05:07:27Z</dcterms:created>
  <dcterms:modified xsi:type="dcterms:W3CDTF">2024-02-15T06:33:22Z</dcterms:modified>
</cp:coreProperties>
</file>